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Raleway"/>
      <p:regular r:id="rId32"/>
      <p:bold r:id="rId33"/>
      <p:italic r:id="rId34"/>
      <p:boldItalic r:id="rId35"/>
    </p:embeddedFont>
    <p:embeddedFont>
      <p:font typeface="Roboto"/>
      <p:regular r:id="rId36"/>
      <p:bold r:id="rId37"/>
      <p:italic r:id="rId38"/>
      <p:boldItalic r:id="rId39"/>
    </p:embeddedFont>
    <p:embeddedFont>
      <p:font typeface="Lato"/>
      <p:regular r:id="rId40"/>
      <p:bold r:id="rId41"/>
      <p:italic r:id="rId42"/>
      <p:boldItalic r:id="rId43"/>
    </p:embeddedFont>
    <p:embeddedFont>
      <p:font typeface="Lato Black"/>
      <p:bold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8AB0170B-4E72-4BCD-B4AC-B22D52F77787}">
  <a:tblStyle styleId="{8AB0170B-4E72-4BCD-B4AC-B22D52F77787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20" Type="http://schemas.openxmlformats.org/officeDocument/2006/relationships/slide" Target="slides/slide15.xml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22" Type="http://schemas.openxmlformats.org/officeDocument/2006/relationships/slide" Target="slides/slide17.xml"/><Relationship Id="rId44" Type="http://schemas.openxmlformats.org/officeDocument/2006/relationships/font" Target="fonts/LatoBlack-bold.fntdata"/><Relationship Id="rId21" Type="http://schemas.openxmlformats.org/officeDocument/2006/relationships/slide" Target="slides/slide16.xml"/><Relationship Id="rId43" Type="http://schemas.openxmlformats.org/officeDocument/2006/relationships/font" Target="fonts/Lat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LatoBlack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bold.fntdata"/><Relationship Id="rId10" Type="http://schemas.openxmlformats.org/officeDocument/2006/relationships/slide" Target="slides/slide5.xml"/><Relationship Id="rId32" Type="http://schemas.openxmlformats.org/officeDocument/2006/relationships/font" Target="fonts/Raleway-regular.fntdata"/><Relationship Id="rId13" Type="http://schemas.openxmlformats.org/officeDocument/2006/relationships/slide" Target="slides/slide8.xml"/><Relationship Id="rId35" Type="http://schemas.openxmlformats.org/officeDocument/2006/relationships/font" Target="fonts/Raleway-boldItalic.fntdata"/><Relationship Id="rId12" Type="http://schemas.openxmlformats.org/officeDocument/2006/relationships/slide" Target="slides/slide7.xml"/><Relationship Id="rId34" Type="http://schemas.openxmlformats.org/officeDocument/2006/relationships/font" Target="fonts/Raleway-italic.fntdata"/><Relationship Id="rId15" Type="http://schemas.openxmlformats.org/officeDocument/2006/relationships/slide" Target="slides/slide10.xml"/><Relationship Id="rId37" Type="http://schemas.openxmlformats.org/officeDocument/2006/relationships/font" Target="fonts/Roboto-bold.fntdata"/><Relationship Id="rId14" Type="http://schemas.openxmlformats.org/officeDocument/2006/relationships/slide" Target="slides/slide9.xml"/><Relationship Id="rId36" Type="http://schemas.openxmlformats.org/officeDocument/2006/relationships/font" Target="fonts/Robot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Sentiment does not </a:t>
            </a:r>
            <a:r>
              <a:rPr lang="en"/>
              <a:t>distinguish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721425" y="2838934"/>
            <a:ext cx="5216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Font typeface="Raleway"/>
              <a:buNone/>
              <a:defRPr b="0" i="0" sz="4800" u="none" cap="none" strike="noStrik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>
              <a:spcBef>
                <a:spcPts val="0"/>
              </a:spcBef>
              <a:buClr>
                <a:srgbClr val="2185C5"/>
              </a:buClr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>
              <a:spcBef>
                <a:spcPts val="0"/>
              </a:spcBef>
              <a:buClr>
                <a:srgbClr val="2185C5"/>
              </a:buClr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>
              <a:spcBef>
                <a:spcPts val="0"/>
              </a:spcBef>
              <a:buClr>
                <a:srgbClr val="2185C5"/>
              </a:buClr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>
              <a:spcBef>
                <a:spcPts val="0"/>
              </a:spcBef>
              <a:buClr>
                <a:srgbClr val="2185C5"/>
              </a:buClr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>
              <a:spcBef>
                <a:spcPts val="0"/>
              </a:spcBef>
              <a:buClr>
                <a:srgbClr val="2185C5"/>
              </a:buClr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>
              <a:spcBef>
                <a:spcPts val="0"/>
              </a:spcBef>
              <a:buClr>
                <a:srgbClr val="2185C5"/>
              </a:buClr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>
              <a:spcBef>
                <a:spcPts val="0"/>
              </a:spcBef>
              <a:buClr>
                <a:srgbClr val="2185C5"/>
              </a:buClr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>
              <a:spcBef>
                <a:spcPts val="0"/>
              </a:spcBef>
              <a:buClr>
                <a:srgbClr val="2185C5"/>
              </a:buClr>
              <a:buFont typeface="Raleway"/>
              <a:buNone/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0" name="Shape 10"/>
          <p:cNvSpPr/>
          <p:nvPr/>
        </p:nvSpPr>
        <p:spPr>
          <a:xfrm>
            <a:off x="5938246" y="2533162"/>
            <a:ext cx="7218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659860" y="2533162"/>
            <a:ext cx="7218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-1" y="2533162"/>
            <a:ext cx="7218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721424" y="2533162"/>
            <a:ext cx="52167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893700" y="4649962"/>
            <a:ext cx="6462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Font typeface="Lato"/>
              <a:buNone/>
              <a:defRPr b="0" i="0" sz="14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0" name="Shape 70"/>
          <p:cNvSpPr/>
          <p:nvPr/>
        </p:nvSpPr>
        <p:spPr>
          <a:xfrm>
            <a:off x="7356365" y="5066325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8250310" y="5066325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93708" y="5066325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219455" y="1200150"/>
            <a:ext cx="31368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" name="Shape 18"/>
          <p:cNvSpPr/>
          <p:nvPr/>
        </p:nvSpPr>
        <p:spPr>
          <a:xfrm>
            <a:off x="7356365" y="5066325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250310" y="5066325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893708" y="5066325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7356365" y="5066325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8250310" y="5066325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893708" y="5066325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aleway"/>
              <a:buNone/>
              <a:defRPr b="0" i="0" sz="4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 algn="ctr">
              <a:spcBef>
                <a:spcPts val="0"/>
              </a:spcBef>
              <a:buClr>
                <a:srgbClr val="FFFFFF"/>
              </a:buClr>
              <a:buFont typeface="Raleway"/>
              <a:buNone/>
              <a:defRPr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 algn="ctr">
              <a:spcBef>
                <a:spcPts val="0"/>
              </a:spcBef>
              <a:buClr>
                <a:srgbClr val="FFFFFF"/>
              </a:buClr>
              <a:buFont typeface="Raleway"/>
              <a:buNone/>
              <a:defRPr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 algn="ctr">
              <a:spcBef>
                <a:spcPts val="0"/>
              </a:spcBef>
              <a:buClr>
                <a:srgbClr val="FFFFFF"/>
              </a:buClr>
              <a:buFont typeface="Raleway"/>
              <a:buNone/>
              <a:defRPr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 algn="ctr">
              <a:spcBef>
                <a:spcPts val="0"/>
              </a:spcBef>
              <a:buClr>
                <a:srgbClr val="FFFFFF"/>
              </a:buClr>
              <a:buFont typeface="Raleway"/>
              <a:buNone/>
              <a:defRPr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 algn="ctr">
              <a:spcBef>
                <a:spcPts val="0"/>
              </a:spcBef>
              <a:buClr>
                <a:srgbClr val="FFFFFF"/>
              </a:buClr>
              <a:buFont typeface="Raleway"/>
              <a:buNone/>
              <a:defRPr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 algn="ctr">
              <a:spcBef>
                <a:spcPts val="0"/>
              </a:spcBef>
              <a:buClr>
                <a:srgbClr val="FFFFFF"/>
              </a:buClr>
              <a:buFont typeface="Raleway"/>
              <a:buNone/>
              <a:defRPr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 algn="ctr">
              <a:spcBef>
                <a:spcPts val="0"/>
              </a:spcBef>
              <a:buClr>
                <a:srgbClr val="FFFFFF"/>
              </a:buClr>
              <a:buFont typeface="Raleway"/>
              <a:buNone/>
              <a:defRPr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 algn="ctr">
              <a:spcBef>
                <a:spcPts val="0"/>
              </a:spcBef>
              <a:buClr>
                <a:srgbClr val="FFFFFF"/>
              </a:buClr>
              <a:buFont typeface="Raleway"/>
              <a:buNone/>
              <a:defRPr sz="4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x="685800" y="2840052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  <a:defRPr b="1" i="0" sz="2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" name="Shape 31"/>
          <p:cNvSpPr/>
          <p:nvPr/>
        </p:nvSpPr>
        <p:spPr>
          <a:xfrm>
            <a:off x="3047702" y="3992850"/>
            <a:ext cx="3047699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6096269" y="3992850"/>
            <a:ext cx="3047699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90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b="0" i="1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1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1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1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" name="Shape 36"/>
          <p:cNvSpPr txBox="1"/>
          <p:nvPr/>
        </p:nvSpPr>
        <p:spPr>
          <a:xfrm>
            <a:off x="3593400" y="118141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ct val="25000"/>
              <a:buFont typeface="Arial"/>
              <a:buNone/>
            </a:pPr>
            <a:r>
              <a:rPr b="1" i="0" lang="en" sz="9600" u="none" cap="none" strike="noStrik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37" name="Shape 37"/>
          <p:cNvSpPr/>
          <p:nvPr/>
        </p:nvSpPr>
        <p:spPr>
          <a:xfrm>
            <a:off x="5723282" y="1599675"/>
            <a:ext cx="17103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7434175" y="1599675"/>
            <a:ext cx="17103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1710424" y="1599675"/>
            <a:ext cx="17103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893700" y="1373587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90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b="0" i="0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4" name="Shape 44"/>
          <p:cNvSpPr/>
          <p:nvPr/>
        </p:nvSpPr>
        <p:spPr>
          <a:xfrm>
            <a:off x="7356365" y="5066325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8250310" y="5066325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893708" y="5066325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color background">
    <p:bg>
      <p:bgPr>
        <a:solidFill>
          <a:srgbClr val="2185C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7356365" y="5066325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8250310" y="5066325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893708" y="5066325"/>
            <a:ext cx="64626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 rtl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 rtl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 rtl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 rtl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 rtl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 rtl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 rtl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 rtl="0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3386403" y="1200150"/>
            <a:ext cx="23712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3" type="body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8" name="Shape 58"/>
          <p:cNvSpPr/>
          <p:nvPr/>
        </p:nvSpPr>
        <p:spPr>
          <a:xfrm>
            <a:off x="7356365" y="5066325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8250310" y="5066325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893708" y="5066325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64" name="Shape 64"/>
          <p:cNvSpPr/>
          <p:nvPr/>
        </p:nvSpPr>
        <p:spPr>
          <a:xfrm>
            <a:off x="7356365" y="5066325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8250310" y="5066325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893708" y="5066325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93700" y="205987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Font typeface="Raleway"/>
              <a:buNone/>
              <a:defRPr b="0" i="0" sz="3600" u="none" cap="none" strike="noStrik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0" lvl="1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0" lvl="2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0" lvl="3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0" lvl="4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0" lvl="5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0" lvl="6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0" lvl="7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0" lvl="8">
              <a:spcBef>
                <a:spcPts val="0"/>
              </a:spcBef>
              <a:buClr>
                <a:srgbClr val="97ABBC"/>
              </a:buClr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93700" y="1373587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905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b="0" i="0" sz="30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24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77480"/>
              </a:buClr>
              <a:buFont typeface="Lato"/>
              <a:buNone/>
              <a:defRPr b="0" i="0" sz="1800" u="none" cap="none" strike="noStrik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4294967295" type="subTitle"/>
          </p:nvPr>
        </p:nvSpPr>
        <p:spPr>
          <a:xfrm>
            <a:off x="112625" y="33122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Benjamin D. Horne and Sibel Adali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Rensselaer</a:t>
            </a:r>
            <a:r>
              <a:rPr lang="en"/>
              <a:t> Polytechnic Institute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/>
              <a:t>NECO 2017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0" y="152400"/>
            <a:ext cx="914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2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rPr>
              <a:t>This Just In: </a:t>
            </a:r>
            <a:r>
              <a:rPr lang="en" sz="4200">
                <a:solidFill>
                  <a:srgbClr val="980000"/>
                </a:solidFill>
                <a:latin typeface="Raleway"/>
                <a:ea typeface="Raleway"/>
                <a:cs typeface="Raleway"/>
                <a:sym typeface="Raleway"/>
              </a:rPr>
              <a:t>Fake News Packs a Lot in Title, Uses Simpler, Repetitive Content in Text Body, More Similar to Satire than Real News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232275" y="207225"/>
            <a:ext cx="86943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300"/>
              <a:t>Small Data Methods First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232275" y="1221200"/>
            <a:ext cx="8694300" cy="355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</a:pPr>
            <a:r>
              <a:rPr lang="en"/>
              <a:t>Individual Hypothesis testing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ANOVA and Wilcoxon Rank Sum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If feature is passes normality test use ANOVA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Else use Wilcoxon Rank Sum</a:t>
            </a:r>
          </a:p>
          <a:p>
            <a:pPr indent="0"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" name="Shape 152"/>
          <p:cNvGrpSpPr/>
          <p:nvPr/>
        </p:nvGrpSpPr>
        <p:grpSpPr>
          <a:xfrm>
            <a:off x="962325" y="3280587"/>
            <a:ext cx="7643349" cy="1688100"/>
            <a:chOff x="962325" y="3280587"/>
            <a:chExt cx="7643349" cy="1688100"/>
          </a:xfrm>
        </p:grpSpPr>
        <p:pic>
          <p:nvPicPr>
            <p:cNvPr descr="Ahearne-graf.jpg" id="153" name="Shape 153"/>
            <p:cNvPicPr preferRelativeResize="0"/>
            <p:nvPr/>
          </p:nvPicPr>
          <p:blipFill rotWithShape="1">
            <a:blip r:embed="rId3">
              <a:alphaModFix/>
            </a:blip>
            <a:srcRect b="15870" l="175" r="2368" t="9020"/>
            <a:stretch/>
          </p:blipFill>
          <p:spPr>
            <a:xfrm>
              <a:off x="962325" y="3280600"/>
              <a:ext cx="3451149" cy="1688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Shape 154"/>
            <p:cNvSpPr txBox="1"/>
            <p:nvPr/>
          </p:nvSpPr>
          <p:spPr>
            <a:xfrm>
              <a:off x="4413475" y="3280587"/>
              <a:ext cx="4192200" cy="168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-323850" lvl="0" marL="457200" rtl="0">
                <a:spcBef>
                  <a:spcPts val="0"/>
                </a:spcBef>
                <a:buClr>
                  <a:schemeClr val="accent1"/>
                </a:buClr>
                <a:buSzPct val="100000"/>
                <a:buFont typeface="Roboto"/>
                <a:buChar char="-"/>
              </a:pPr>
              <a:r>
                <a:rPr b="1" lang="en" sz="150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Is the difference in group means is due to random variation or the treatment?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 b="1" sz="1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23850" lvl="0" marL="457200" rtl="0">
                <a:spcBef>
                  <a:spcPts val="0"/>
                </a:spcBef>
                <a:buClr>
                  <a:schemeClr val="accent1"/>
                </a:buClr>
                <a:buSzPct val="100000"/>
                <a:buFont typeface="Roboto"/>
                <a:buChar char="-"/>
              </a:pPr>
              <a:r>
                <a:rPr b="1" lang="en" sz="150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Direction of shift informs post-hoc analysis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232275" y="207225"/>
            <a:ext cx="86943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300"/>
              <a:t>Big </a:t>
            </a:r>
            <a:r>
              <a:rPr lang="en" sz="3300"/>
              <a:t>Data Methods Second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232275" y="1221200"/>
            <a:ext cx="8694300" cy="355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</a:pPr>
            <a:r>
              <a:rPr lang="en"/>
              <a:t>Select top 4 features by significance in shift for body and title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Train linear </a:t>
            </a:r>
            <a:r>
              <a:rPr lang="en"/>
              <a:t>kernel</a:t>
            </a:r>
            <a:r>
              <a:rPr lang="en"/>
              <a:t> SVM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Test performance using 5-fold cross validation</a:t>
            </a:r>
          </a:p>
          <a:p>
            <a:pPr indent="0"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Simple linear model with few features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0" y="2187200"/>
            <a:ext cx="91440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4 Conclusions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120075" y="206000"/>
            <a:ext cx="88662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300"/>
              <a:t>The </a:t>
            </a:r>
            <a:r>
              <a:rPr b="1" lang="en" sz="3300">
                <a:solidFill>
                  <a:srgbClr val="2185C5"/>
                </a:solidFill>
              </a:rPr>
              <a:t>content</a:t>
            </a:r>
            <a:r>
              <a:rPr b="1" lang="en" sz="3300"/>
              <a:t> of fake and real news </a:t>
            </a:r>
            <a:r>
              <a:rPr b="1" lang="en" sz="3300">
                <a:solidFill>
                  <a:srgbClr val="2185C5"/>
                </a:solidFill>
              </a:rPr>
              <a:t>articles</a:t>
            </a:r>
            <a:r>
              <a:rPr b="1" lang="en" sz="3300"/>
              <a:t> is substantially different.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2566350" y="1007200"/>
            <a:ext cx="32277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Real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5787100" y="1007200"/>
            <a:ext cx="32277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Fake</a:t>
            </a:r>
          </a:p>
        </p:txBody>
      </p:sp>
      <p:graphicFrame>
        <p:nvGraphicFramePr>
          <p:cNvPr id="173" name="Shape 173"/>
          <p:cNvGraphicFramePr/>
          <p:nvPr/>
        </p:nvGraphicFramePr>
        <p:xfrm>
          <a:off x="2566350" y="1464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{8AB0170B-4E72-4BCD-B4AC-B22D52F77787}</a:tableStyleId>
              </a:tblPr>
              <a:tblGrid>
                <a:gridCol w="3224225"/>
                <a:gridCol w="3224225"/>
              </a:tblGrid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Longer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Shorter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Longer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Shorter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Less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Harder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Easier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0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0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74" name="Shape 174"/>
          <p:cNvGraphicFramePr/>
          <p:nvPr/>
        </p:nvGraphicFramePr>
        <p:xfrm>
          <a:off x="120075" y="145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{8AB0170B-4E72-4BCD-B4AC-B22D52F77787}</a:tableStyleId>
              </a:tblPr>
              <a:tblGrid>
                <a:gridCol w="2413000"/>
              </a:tblGrid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Word Count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Technical Words (Fluency)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Average Word Length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Punctuation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Quotes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TTR (Lexical Diversity)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Readability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Analytic words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Personal Pronouns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75" name="Shape 175"/>
          <p:cNvSpPr txBox="1"/>
          <p:nvPr/>
        </p:nvSpPr>
        <p:spPr>
          <a:xfrm>
            <a:off x="50025" y="1112075"/>
            <a:ext cx="24129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*Bold = consistent between data sets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232275" y="359625"/>
            <a:ext cx="86943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300"/>
              <a:t>We can predict the news type using </a:t>
            </a:r>
            <a:r>
              <a:rPr b="1" lang="en" sz="3300">
                <a:solidFill>
                  <a:srgbClr val="2185C5"/>
                </a:solidFill>
              </a:rPr>
              <a:t>article</a:t>
            </a:r>
            <a:r>
              <a:rPr b="1" lang="en" sz="3300"/>
              <a:t> </a:t>
            </a:r>
            <a:r>
              <a:rPr b="1" lang="en" sz="3300">
                <a:solidFill>
                  <a:srgbClr val="2185C5"/>
                </a:solidFill>
              </a:rPr>
              <a:t>content</a:t>
            </a:r>
            <a:r>
              <a:rPr b="1" lang="en" sz="3300"/>
              <a:t> features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232275" y="1217025"/>
            <a:ext cx="8694300" cy="370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"/>
              <a:t>Using Top 4 features:</a:t>
            </a:r>
            <a:r>
              <a:rPr lang="en"/>
              <a:t> 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- </a:t>
            </a:r>
            <a:r>
              <a:rPr lang="en">
                <a:solidFill>
                  <a:srgbClr val="980000"/>
                </a:solidFill>
              </a:rPr>
              <a:t># nouns, TTR, word count, # quotes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Accuracy separating </a:t>
            </a:r>
            <a:r>
              <a:rPr b="1" lang="en"/>
              <a:t>Real</a:t>
            </a:r>
            <a:r>
              <a:rPr lang="en"/>
              <a:t> from </a:t>
            </a:r>
            <a:r>
              <a:rPr b="1" lang="en"/>
              <a:t>Fake</a:t>
            </a:r>
            <a:r>
              <a:rPr lang="en"/>
              <a:t>: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"/>
              <a:t>-Data set 1:</a:t>
            </a:r>
            <a:r>
              <a:rPr lang="en"/>
              <a:t> </a:t>
            </a:r>
            <a:r>
              <a:rPr lang="en" sz="3000">
                <a:solidFill>
                  <a:srgbClr val="980000"/>
                </a:solidFill>
              </a:rPr>
              <a:t>77%</a:t>
            </a:r>
            <a:r>
              <a:rPr lang="en"/>
              <a:t> accuracy over a 57% majority class baseline 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"/>
              <a:t>-Data set 2:</a:t>
            </a:r>
            <a:r>
              <a:rPr lang="en"/>
              <a:t> </a:t>
            </a:r>
            <a:r>
              <a:rPr lang="en" sz="3000">
                <a:solidFill>
                  <a:srgbClr val="A40526"/>
                </a:solidFill>
              </a:rPr>
              <a:t>71%</a:t>
            </a:r>
            <a:r>
              <a:rPr lang="en" sz="3000"/>
              <a:t> </a:t>
            </a:r>
            <a:r>
              <a:rPr lang="en"/>
              <a:t>accuracy over a 50% majority class baseline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120075" y="206000"/>
            <a:ext cx="88662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300">
                <a:solidFill>
                  <a:srgbClr val="2185C5"/>
                </a:solidFill>
              </a:rPr>
              <a:t>Titles</a:t>
            </a:r>
            <a:r>
              <a:rPr b="1" lang="en" sz="3300"/>
              <a:t> are a stronger differentiating factor between fake and real news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2566350" y="1007200"/>
            <a:ext cx="32277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Real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5787100" y="1007200"/>
            <a:ext cx="32277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Fake</a:t>
            </a:r>
          </a:p>
        </p:txBody>
      </p:sp>
      <p:graphicFrame>
        <p:nvGraphicFramePr>
          <p:cNvPr id="189" name="Shape 189"/>
          <p:cNvGraphicFramePr/>
          <p:nvPr/>
        </p:nvGraphicFramePr>
        <p:xfrm>
          <a:off x="2566350" y="1464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{8AB0170B-4E72-4BCD-B4AC-B22D52F77787}</a:tableStyleId>
              </a:tblPr>
              <a:tblGrid>
                <a:gridCol w="3224225"/>
                <a:gridCol w="3224225"/>
              </a:tblGrid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Shorter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Longer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Longer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Shorter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0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0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0" name="Shape 190"/>
          <p:cNvGraphicFramePr/>
          <p:nvPr/>
        </p:nvGraphicFramePr>
        <p:xfrm>
          <a:off x="120075" y="145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{8AB0170B-4E72-4BCD-B4AC-B22D52F77787}</a:tableStyleId>
              </a:tblPr>
              <a:tblGrid>
                <a:gridCol w="2413000"/>
              </a:tblGrid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Word Count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Technical Words (Fluency)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Average Word Length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All Capitalized Words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Proper Nouns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Nouns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Stopwords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Analytic words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Verb Phrases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91" name="Shape 191"/>
          <p:cNvSpPr txBox="1"/>
          <p:nvPr/>
        </p:nvSpPr>
        <p:spPr>
          <a:xfrm>
            <a:off x="50025" y="1112075"/>
            <a:ext cx="24129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rPr>
              <a:t>*Bold = consistent between data sets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232275" y="-34475"/>
            <a:ext cx="8694300" cy="473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rtl="0">
              <a:lnSpc>
                <a:spcPct val="158000"/>
              </a:lnSpc>
              <a:spcBef>
                <a:spcPts val="2200"/>
              </a:spcBef>
              <a:buNone/>
            </a:pPr>
            <a:r>
              <a:rPr b="1" lang="en" sz="2400">
                <a:solidFill>
                  <a:srgbClr val="980000"/>
                </a:solidFill>
                <a:highlight>
                  <a:srgbClr val="FFFFFF"/>
                </a:highlight>
              </a:rPr>
              <a:t>FAKE TITLES</a:t>
            </a:r>
          </a:p>
          <a:p>
            <a:pPr indent="0" lvl="0" rtl="0">
              <a:lnSpc>
                <a:spcPct val="158000"/>
              </a:lnSpc>
              <a:spcBef>
                <a:spcPts val="2200"/>
              </a:spcBef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-BREAKING BOMBSHELL: NYPD Blows Whistle on New Hillary Emails: Money Laundering, Sex Crimes with Children, Child Exploitation, Pay to Play, Perjury</a:t>
            </a:r>
          </a:p>
          <a:p>
            <a:pPr indent="-69850" lvl="0" rtl="0">
              <a:lnSpc>
                <a:spcPct val="158000"/>
              </a:lnSpc>
              <a:spcBef>
                <a:spcPts val="220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-URGENT: The Mainstream Media Was Hiding One HUGE Fact About Trump Win!</a:t>
            </a:r>
          </a:p>
          <a:p>
            <a:pPr indent="-69850" lvl="0" rtl="0">
              <a:lnSpc>
                <a:spcPct val="158000"/>
              </a:lnSpc>
              <a:spcBef>
                <a:spcPts val="22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solidFill>
                  <a:srgbClr val="38761D"/>
                </a:solidFill>
                <a:highlight>
                  <a:srgbClr val="FFFFFF"/>
                </a:highlight>
              </a:rPr>
              <a:t>REAL TITLES</a:t>
            </a:r>
          </a:p>
          <a:p>
            <a:pPr indent="0" lvl="0" rtl="0">
              <a:lnSpc>
                <a:spcPct val="158000"/>
              </a:lnSpc>
              <a:spcBef>
                <a:spcPts val="2200"/>
              </a:spcBef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-Preexisting Conditions and Republican Plans to Replace Obamacare</a:t>
            </a:r>
          </a:p>
          <a:p>
            <a:pPr indent="0" lvl="0" rtl="0">
              <a:lnSpc>
                <a:spcPct val="158000"/>
              </a:lnSpc>
              <a:spcBef>
                <a:spcPts val="2200"/>
              </a:spcBef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-Obama Designates Atlantic, Arctic Areas Off-Limits To Offshore Drilling</a:t>
            </a:r>
          </a:p>
          <a:p>
            <a:pPr indent="0"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232275" y="359625"/>
            <a:ext cx="86943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300"/>
              <a:t>We can predict the news type using </a:t>
            </a:r>
            <a:r>
              <a:rPr b="1" lang="en" sz="3300">
                <a:solidFill>
                  <a:srgbClr val="2185C5"/>
                </a:solidFill>
              </a:rPr>
              <a:t>title</a:t>
            </a:r>
            <a:r>
              <a:rPr b="1" lang="en" sz="3300"/>
              <a:t> features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232275" y="1217025"/>
            <a:ext cx="8694300" cy="370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"/>
              <a:t>Using Top 4 features:</a:t>
            </a:r>
            <a:r>
              <a:rPr lang="en"/>
              <a:t> 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- </a:t>
            </a:r>
            <a:r>
              <a:rPr lang="en">
                <a:solidFill>
                  <a:srgbClr val="980000"/>
                </a:solidFill>
              </a:rPr>
              <a:t>%</a:t>
            </a:r>
            <a:r>
              <a:rPr lang="en">
                <a:solidFill>
                  <a:srgbClr val="980000"/>
                </a:solidFill>
              </a:rPr>
              <a:t> stopwords, # nouns, word length, </a:t>
            </a:r>
            <a:r>
              <a:rPr lang="en">
                <a:solidFill>
                  <a:srgbClr val="980000"/>
                </a:solidFill>
              </a:rPr>
              <a:t>Flesch</a:t>
            </a:r>
            <a:r>
              <a:rPr lang="en">
                <a:solidFill>
                  <a:srgbClr val="980000"/>
                </a:solidFill>
              </a:rPr>
              <a:t> Kincaid Readability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Accuracy separating </a:t>
            </a:r>
            <a:r>
              <a:rPr b="1" lang="en"/>
              <a:t>Real</a:t>
            </a:r>
            <a:r>
              <a:rPr lang="en"/>
              <a:t> from </a:t>
            </a:r>
            <a:r>
              <a:rPr b="1" lang="en"/>
              <a:t>Fake</a:t>
            </a:r>
            <a:r>
              <a:rPr lang="en"/>
              <a:t>: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"/>
              <a:t>-Data set 1:</a:t>
            </a:r>
            <a:r>
              <a:rPr lang="en"/>
              <a:t> </a:t>
            </a:r>
            <a:r>
              <a:rPr lang="en" sz="3000">
                <a:solidFill>
                  <a:srgbClr val="980000"/>
                </a:solidFill>
              </a:rPr>
              <a:t>71%</a:t>
            </a:r>
            <a:r>
              <a:rPr lang="en"/>
              <a:t> accuracy over a 49% majority class baseline 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"/>
              <a:t>-Data set 2:</a:t>
            </a:r>
            <a:r>
              <a:rPr lang="en"/>
              <a:t> </a:t>
            </a:r>
            <a:r>
              <a:rPr lang="en" sz="3000">
                <a:solidFill>
                  <a:srgbClr val="A40526"/>
                </a:solidFill>
              </a:rPr>
              <a:t>78%</a:t>
            </a:r>
            <a:r>
              <a:rPr lang="en" sz="3000"/>
              <a:t> </a:t>
            </a:r>
            <a:r>
              <a:rPr lang="en"/>
              <a:t>accuracy over a 50% majority class baseline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120075" y="206000"/>
            <a:ext cx="88662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300"/>
              <a:t>Fake </a:t>
            </a:r>
            <a:r>
              <a:rPr b="1" lang="en" sz="3300">
                <a:solidFill>
                  <a:srgbClr val="2185C5"/>
                </a:solidFill>
              </a:rPr>
              <a:t>content</a:t>
            </a:r>
            <a:r>
              <a:rPr b="1" lang="en" sz="3300"/>
              <a:t> is more closely related to satire than to real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2566350" y="1007200"/>
            <a:ext cx="20667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Real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6774600" y="1007200"/>
            <a:ext cx="21000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Fake</a:t>
            </a:r>
          </a:p>
        </p:txBody>
      </p:sp>
      <p:graphicFrame>
        <p:nvGraphicFramePr>
          <p:cNvPr id="210" name="Shape 210"/>
          <p:cNvGraphicFramePr/>
          <p:nvPr/>
        </p:nvGraphicFramePr>
        <p:xfrm>
          <a:off x="2566350" y="1464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{8AB0170B-4E72-4BCD-B4AC-B22D52F77787}</a:tableStyleId>
              </a:tblPr>
              <a:tblGrid>
                <a:gridCol w="2102775"/>
                <a:gridCol w="2102775"/>
                <a:gridCol w="2102775"/>
              </a:tblGrid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Longer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Shorter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Shorter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85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04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More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00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FF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Fewer</a:t>
                      </a:r>
                    </a:p>
                  </a:txBody>
                  <a:tcPr marT="91425" marB="91425" marR="91425" marL="91425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11" name="Shape 211"/>
          <p:cNvGraphicFramePr/>
          <p:nvPr/>
        </p:nvGraphicFramePr>
        <p:xfrm>
          <a:off x="120075" y="145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{8AB0170B-4E72-4BCD-B4AC-B22D52F77787}</a:tableStyleId>
              </a:tblPr>
              <a:tblGrid>
                <a:gridCol w="2413000"/>
              </a:tblGrid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Adverbs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Technical Words (Fluency)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Average Word Length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Quotes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Punctuation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Nouns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TTR (Lexical Diversity)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Analytic words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91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212" name="Shape 212"/>
          <p:cNvSpPr txBox="1"/>
          <p:nvPr/>
        </p:nvSpPr>
        <p:spPr>
          <a:xfrm>
            <a:off x="4641000" y="1007200"/>
            <a:ext cx="21000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Satire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232275" y="359625"/>
            <a:ext cx="86943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300"/>
              <a:t>We can predict news type using </a:t>
            </a:r>
            <a:r>
              <a:rPr b="1" lang="en" sz="3300">
                <a:solidFill>
                  <a:srgbClr val="2185C5"/>
                </a:solidFill>
              </a:rPr>
              <a:t>title</a:t>
            </a:r>
            <a:r>
              <a:rPr b="1" lang="en" sz="3300"/>
              <a:t> features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232275" y="1140825"/>
            <a:ext cx="8694300" cy="370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"/>
              <a:t>Using Top 4 features:</a:t>
            </a:r>
            <a:r>
              <a:rPr lang="en"/>
              <a:t> 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- </a:t>
            </a:r>
            <a:r>
              <a:rPr lang="en">
                <a:solidFill>
                  <a:srgbClr val="980000"/>
                </a:solidFill>
              </a:rPr>
              <a:t># nouns, TTR, word count, # quotes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Accuracy separating </a:t>
            </a:r>
            <a:r>
              <a:rPr b="1" lang="en">
                <a:solidFill>
                  <a:srgbClr val="980000"/>
                </a:solidFill>
              </a:rPr>
              <a:t>Real</a:t>
            </a:r>
            <a:r>
              <a:rPr lang="en"/>
              <a:t> from </a:t>
            </a:r>
            <a:r>
              <a:rPr b="1" lang="en">
                <a:solidFill>
                  <a:srgbClr val="980000"/>
                </a:solidFill>
              </a:rPr>
              <a:t>Satire</a:t>
            </a:r>
            <a:r>
              <a:rPr lang="en"/>
              <a:t>: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1" lang="en"/>
              <a:t>-Data set 2:</a:t>
            </a:r>
            <a:r>
              <a:rPr lang="en"/>
              <a:t> </a:t>
            </a:r>
            <a:r>
              <a:rPr lang="en" sz="3000">
                <a:solidFill>
                  <a:srgbClr val="A40526"/>
                </a:solidFill>
              </a:rPr>
              <a:t>91</a:t>
            </a:r>
            <a:r>
              <a:rPr lang="en" sz="3000">
                <a:solidFill>
                  <a:srgbClr val="A40526"/>
                </a:solidFill>
              </a:rPr>
              <a:t>%</a:t>
            </a:r>
            <a:r>
              <a:rPr lang="en" sz="3000"/>
              <a:t> </a:t>
            </a:r>
            <a:r>
              <a:rPr lang="en"/>
              <a:t>accuracy over a 50% majority class baseline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Accuracy separating </a:t>
            </a:r>
            <a:r>
              <a:rPr b="1" lang="en">
                <a:solidFill>
                  <a:srgbClr val="980000"/>
                </a:solidFill>
              </a:rPr>
              <a:t>Fake</a:t>
            </a:r>
            <a:r>
              <a:rPr lang="en"/>
              <a:t> from </a:t>
            </a:r>
            <a:r>
              <a:rPr b="1" lang="en">
                <a:solidFill>
                  <a:srgbClr val="980000"/>
                </a:solidFill>
              </a:rPr>
              <a:t>Satire</a:t>
            </a:r>
            <a:r>
              <a:rPr lang="en"/>
              <a:t>:</a:t>
            </a:r>
          </a:p>
          <a:p>
            <a:pPr indent="-228600" lvl="1" marL="914400" rtl="0">
              <a:spcBef>
                <a:spcPts val="0"/>
              </a:spcBef>
            </a:pPr>
            <a:r>
              <a:rPr b="1" lang="en"/>
              <a:t>-Data set 2:</a:t>
            </a:r>
            <a:r>
              <a:rPr lang="en"/>
              <a:t> </a:t>
            </a:r>
            <a:r>
              <a:rPr lang="en" sz="3000">
                <a:solidFill>
                  <a:srgbClr val="A40526"/>
                </a:solidFill>
              </a:rPr>
              <a:t>67%</a:t>
            </a:r>
            <a:r>
              <a:rPr lang="en" sz="3000"/>
              <a:t> </a:t>
            </a:r>
            <a:r>
              <a:rPr lang="en"/>
              <a:t>accuracy over a 50% majority class baseline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-Personal pronouns, TTR, Swear, i, shehe, you, fluency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pture.PNG" id="88" name="Shape 88"/>
          <p:cNvPicPr preferRelativeResize="0"/>
          <p:nvPr/>
        </p:nvPicPr>
        <p:blipFill rotWithShape="1">
          <a:blip r:embed="rId3">
            <a:alphaModFix/>
          </a:blip>
          <a:srcRect b="33226" l="0" r="0" t="0"/>
          <a:stretch/>
        </p:blipFill>
        <p:spPr>
          <a:xfrm>
            <a:off x="803800" y="0"/>
            <a:ext cx="7536425" cy="7455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Capture.PNG" id="89" name="Shape 89"/>
          <p:cNvPicPr preferRelativeResize="0"/>
          <p:nvPr/>
        </p:nvPicPr>
        <p:blipFill rotWithShape="1">
          <a:blip r:embed="rId4">
            <a:alphaModFix/>
          </a:blip>
          <a:srcRect b="64751" l="0" r="2257" t="0"/>
          <a:stretch/>
        </p:blipFill>
        <p:spPr>
          <a:xfrm>
            <a:off x="152400" y="1285974"/>
            <a:ext cx="8937523" cy="8024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Capture3.PNG" id="90" name="Shape 90"/>
          <p:cNvPicPr preferRelativeResize="0"/>
          <p:nvPr/>
        </p:nvPicPr>
        <p:blipFill rotWithShape="1">
          <a:blip r:embed="rId5">
            <a:alphaModFix/>
          </a:blip>
          <a:srcRect b="91762" l="0" r="0" t="0"/>
          <a:stretch/>
        </p:blipFill>
        <p:spPr>
          <a:xfrm>
            <a:off x="1597175" y="824647"/>
            <a:ext cx="6047974" cy="38222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Capture.PNG" id="91" name="Shape 91"/>
          <p:cNvPicPr preferRelativeResize="0"/>
          <p:nvPr/>
        </p:nvPicPr>
        <p:blipFill rotWithShape="1">
          <a:blip r:embed="rId6">
            <a:alphaModFix/>
          </a:blip>
          <a:srcRect b="33752" l="0" r="0" t="0"/>
          <a:stretch/>
        </p:blipFill>
        <p:spPr>
          <a:xfrm>
            <a:off x="221225" y="1881450"/>
            <a:ext cx="7123474" cy="8024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Capture.PNG" id="92" name="Shape 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2975" y="2727237"/>
            <a:ext cx="6725524" cy="10338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Capture.PNG" id="93" name="Shape 9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8100" y="3576726"/>
            <a:ext cx="8240650" cy="13722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232275" y="2417025"/>
            <a:ext cx="86943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300"/>
              <a:t>Real news persuades through arguments, while fake news persuades through heuristics.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232275" y="588225"/>
            <a:ext cx="86943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Elaboration Likelihood Model of persuasion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29" name="Shape 229"/>
          <p:cNvGrpSpPr/>
          <p:nvPr/>
        </p:nvGrpSpPr>
        <p:grpSpPr>
          <a:xfrm>
            <a:off x="232268" y="2596618"/>
            <a:ext cx="1528914" cy="496443"/>
            <a:chOff x="1196975" y="3210750"/>
            <a:chExt cx="1841400" cy="580500"/>
          </a:xfrm>
        </p:grpSpPr>
        <p:sp>
          <p:nvSpPr>
            <p:cNvPr id="230" name="Shape 230"/>
            <p:cNvSpPr/>
            <p:nvPr/>
          </p:nvSpPr>
          <p:spPr>
            <a:xfrm>
              <a:off x="1196975" y="3210750"/>
              <a:ext cx="1841400" cy="5805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1526668" y="3279438"/>
              <a:ext cx="1182000" cy="264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b="1" lang="en">
                  <a:latin typeface="Lato"/>
                  <a:ea typeface="Lato"/>
                  <a:cs typeface="Lato"/>
                  <a:sym typeface="Lato"/>
                </a:rPr>
                <a:t>Message</a:t>
              </a:r>
            </a:p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sp>
        <p:nvSpPr>
          <p:cNvPr id="232" name="Shape 232"/>
          <p:cNvSpPr/>
          <p:nvPr/>
        </p:nvSpPr>
        <p:spPr>
          <a:xfrm>
            <a:off x="4673125" y="2869000"/>
            <a:ext cx="4060500" cy="1071000"/>
          </a:xfrm>
          <a:prstGeom prst="roundRect">
            <a:avLst>
              <a:gd fmla="val 16667" name="adj"/>
            </a:avLst>
          </a:prstGeom>
          <a:solidFill>
            <a:srgbClr val="F2025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33" name="Shape 233"/>
          <p:cNvGrpSpPr/>
          <p:nvPr/>
        </p:nvGrpSpPr>
        <p:grpSpPr>
          <a:xfrm>
            <a:off x="4673125" y="1653961"/>
            <a:ext cx="4060500" cy="1070977"/>
            <a:chOff x="3834925" y="2488000"/>
            <a:chExt cx="4060500" cy="738300"/>
          </a:xfrm>
        </p:grpSpPr>
        <p:sp>
          <p:nvSpPr>
            <p:cNvPr id="234" name="Shape 234"/>
            <p:cNvSpPr/>
            <p:nvPr/>
          </p:nvSpPr>
          <p:spPr>
            <a:xfrm>
              <a:off x="3834925" y="2488000"/>
              <a:ext cx="4060500" cy="73830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3973350" y="2579226"/>
              <a:ext cx="3792000" cy="538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-228600" lvl="0" marL="457200">
                <a:spcBef>
                  <a:spcPts val="0"/>
                </a:spcBef>
                <a:buClr>
                  <a:srgbClr val="FFFFFF"/>
                </a:buClr>
                <a:buFont typeface="Lato"/>
                <a:buChar char="-"/>
              </a:pPr>
              <a:r>
                <a:rPr b="1"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Attentive Examination of arguments</a:t>
              </a:r>
            </a:p>
            <a:p>
              <a:pPr indent="-228600" lvl="0" marL="457200" rtl="0">
                <a:spcBef>
                  <a:spcPts val="0"/>
                </a:spcBef>
                <a:buClr>
                  <a:srgbClr val="FFFFFF"/>
                </a:buClr>
                <a:buFont typeface="Lato"/>
                <a:buChar char="-"/>
              </a:pPr>
              <a:r>
                <a:rPr b="1"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High Energy and Cognition</a:t>
              </a:r>
            </a:p>
            <a:p>
              <a:pPr indent="-228600" lvl="0" marL="457200" rtl="0">
                <a:spcBef>
                  <a:spcPts val="0"/>
                </a:spcBef>
                <a:buClr>
                  <a:srgbClr val="FFFFFF"/>
                </a:buClr>
                <a:buFont typeface="Lato"/>
                <a:buChar char="-"/>
              </a:pPr>
              <a:r>
                <a:rPr b="1"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High “Need for Cognition”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sp>
        <p:nvSpPr>
          <p:cNvPr id="236" name="Shape 236"/>
          <p:cNvSpPr txBox="1"/>
          <p:nvPr/>
        </p:nvSpPr>
        <p:spPr>
          <a:xfrm>
            <a:off x="4811550" y="2968700"/>
            <a:ext cx="3792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Message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724" y="1653937"/>
            <a:ext cx="983250" cy="238178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2919525" y="2029400"/>
            <a:ext cx="1653600" cy="32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2919512" y="3187100"/>
            <a:ext cx="1653600" cy="32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2025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 txBox="1"/>
          <p:nvPr/>
        </p:nvSpPr>
        <p:spPr>
          <a:xfrm>
            <a:off x="4811550" y="2968700"/>
            <a:ext cx="3792000" cy="5385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Lato"/>
              <a:buChar char="-"/>
            </a:pP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Associating ideas unrelated to quality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Lato"/>
              <a:buChar char="-"/>
            </a:pP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Low </a:t>
            </a: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Energy</a:t>
            </a: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and Cognition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Font typeface="Lato"/>
              <a:buChar char="-"/>
            </a:pPr>
            <a:r>
              <a:rPr b="1"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Shortcut or Heuristic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2935850" y="1745150"/>
            <a:ext cx="13209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Central Route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2919525" y="2888150"/>
            <a:ext cx="16347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Peripheral</a:t>
            </a: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 Route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0" y="-251200"/>
            <a:ext cx="91440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Misinformation is often assessed with </a:t>
            </a:r>
            <a:r>
              <a:rPr b="1" lang="en" sz="3000">
                <a:solidFill>
                  <a:srgbClr val="980000"/>
                </a:solidFill>
              </a:rPr>
              <a:t>shortcuts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110075" y="606200"/>
            <a:ext cx="8886000" cy="431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Information that fits a story and is familiar, is more believable 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When information is coherent, it is  very difficult to debunk</a:t>
            </a:r>
          </a:p>
          <a:p>
            <a:pPr indent="0"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Titles are important for recall of information</a:t>
            </a:r>
          </a:p>
          <a:p>
            <a:pPr indent="-381000" lvl="0" marL="457200" rtl="0">
              <a:spcBef>
                <a:spcPts val="0"/>
              </a:spcBef>
              <a:buClr>
                <a:schemeClr val="dk2"/>
              </a:buClr>
              <a:buSzPct val="100000"/>
            </a:pPr>
            <a:r>
              <a:rPr lang="en" sz="2400">
                <a:solidFill>
                  <a:schemeClr val="dk2"/>
                </a:solidFill>
              </a:rPr>
              <a:t>Previous studies argue that majority of links shared are never clicked, </a:t>
            </a:r>
            <a:r>
              <a:rPr b="1" lang="en" sz="2400">
                <a:solidFill>
                  <a:schemeClr val="dk2"/>
                </a:solidFill>
              </a:rPr>
              <a:t>only the titles are read  </a:t>
            </a:r>
          </a:p>
          <a:p>
            <a:pPr indent="0"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0"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666666"/>
              </a:solidFill>
            </a:endParaRPr>
          </a:p>
          <a:p>
            <a:pPr indent="0" lvl="0" rtl="0"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</a:rPr>
              <a:t>(Wang et al. 2016) (Misinformation and Its Correction, Lewandowsky et al 2012),( Surber and Schroeder 2007)</a:t>
            </a:r>
          </a:p>
          <a:p>
            <a:pPr indent="0"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150100" y="206000"/>
            <a:ext cx="89061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300"/>
              <a:t>How do our results fit?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150100" y="1124775"/>
            <a:ext cx="8846100" cy="3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Arial"/>
              <a:buAutoNum type="arabicPeriod"/>
            </a:pPr>
            <a:r>
              <a:rPr lang="en"/>
              <a:t>Fake news titles often present claims about people, associating them with actions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Font typeface="Arial"/>
              <a:buAutoNum type="arabicPeriod"/>
            </a:pPr>
            <a:r>
              <a:rPr lang="en"/>
              <a:t>Fake news articles add little new information, less analytical words, less quotes, less technicality, less sound arguments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-150" y="1214075"/>
            <a:ext cx="9144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3333"/>
              <a:buFont typeface="Arial"/>
              <a:buNone/>
            </a:pPr>
            <a:r>
              <a:rPr b="1" lang="en" sz="33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rPr>
              <a:t>Real news persuades through arguments, while fake news persuades through heuristics.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210150" y="206000"/>
            <a:ext cx="88560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Great start, but there is more work to do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150000" y="1373600"/>
            <a:ext cx="8856000" cy="355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Fake and real news articles are notably </a:t>
            </a:r>
            <a:r>
              <a:rPr lang="en"/>
              <a:t>distinguishable and even predictable</a:t>
            </a:r>
            <a:r>
              <a:rPr lang="en"/>
              <a:t>, specifically in the titles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Future: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- Expand the data set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- </a:t>
            </a:r>
            <a:r>
              <a:rPr lang="en"/>
              <a:t>Deeper feature engineering and machine learning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- Account for more than the “extremes”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- User studies on ELM Hypothesis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-275" y="1806200"/>
            <a:ext cx="91440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666666"/>
                </a:solidFill>
              </a:rPr>
              <a:t>Benjamin D. Horne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400">
                <a:solidFill>
                  <a:srgbClr val="4A86E8"/>
                </a:solidFill>
              </a:rPr>
              <a:t>Twitter:</a:t>
            </a:r>
            <a:r>
              <a:rPr b="1" lang="en" sz="3400"/>
              <a:t> @benjamindhorne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400">
                <a:solidFill>
                  <a:schemeClr val="accent2"/>
                </a:solidFill>
              </a:rPr>
              <a:t>Data: </a:t>
            </a:r>
            <a:r>
              <a:rPr b="1" lang="en" sz="3400">
                <a:solidFill>
                  <a:srgbClr val="97ABBC"/>
                </a:solidFill>
              </a:rPr>
              <a:t>github.com/rpitrust/fakenewsdata1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2352"/>
              <a:buFont typeface="Arial"/>
              <a:buNone/>
            </a:pPr>
            <a:r>
              <a:rPr b="1" lang="en" sz="3400">
                <a:solidFill>
                  <a:srgbClr val="980000"/>
                </a:solidFill>
              </a:rPr>
              <a:t>Thanks to Sibel Adali</a:t>
            </a:r>
          </a:p>
        </p:txBody>
      </p:sp>
      <p:pic>
        <p:nvPicPr>
          <p:cNvPr descr="Capture.PNG"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2769474"/>
            <a:ext cx="5661623" cy="210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770525" y="2161800"/>
            <a:ext cx="7725300" cy="81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“If platforms dampened the spread of information from just a few [fake news] web sites, the fake news problem might drop </a:t>
            </a:r>
            <a:r>
              <a:rPr lang="en"/>
              <a:t>precipitously</a:t>
            </a:r>
            <a:r>
              <a:rPr lang="en"/>
              <a:t> overnight.”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2370600" y="444325"/>
            <a:ext cx="44028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100"/>
              <a:t>Combating Fake News: An Agenda for Research and Action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100"/>
              <a:t>Lazer, Baum, Grinberg, Friedland, Joseph, Hobbs, and Mattsson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100"/>
              <a:t>Shorenstein Center May 2017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221225" y="-22600"/>
            <a:ext cx="8649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400"/>
              <a:t>Capture ‘Extreme’ ends of news spectrum</a:t>
            </a:r>
          </a:p>
        </p:txBody>
      </p:sp>
      <p:pic>
        <p:nvPicPr>
          <p:cNvPr descr="1-ytvuWmkXHtelbt6c9Z-z0Q.pn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1150" y="1090075"/>
            <a:ext cx="421005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221225" y="-22600"/>
            <a:ext cx="8649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400"/>
              <a:t>Data set 1: Highly Engaged Political News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221225" y="1005850"/>
            <a:ext cx="4542000" cy="392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rtl="0">
              <a:spcBef>
                <a:spcPts val="0"/>
              </a:spcBef>
              <a:buNone/>
            </a:pPr>
            <a:r>
              <a:rPr b="1" lang="en"/>
              <a:t>Data set 1: Buzzfeed election news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 Collected using  BuzzSumo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 Highly engaged “real” news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 Highly engaged “fake” news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 Reasonable ground truth</a:t>
            </a:r>
          </a:p>
          <a:p>
            <a:pPr indent="-228600" lvl="1" marL="914400" rtl="0">
              <a:spcBef>
                <a:spcPts val="0"/>
              </a:spcBef>
            </a:pPr>
            <a:r>
              <a:t/>
            </a:r>
            <a:endParaRPr/>
          </a:p>
          <a:p>
            <a:pPr indent="0" lvl="0" rtl="0">
              <a:spcBef>
                <a:spcPts val="0"/>
              </a:spcBef>
              <a:buNone/>
            </a:pPr>
            <a:r>
              <a:rPr lang="en"/>
              <a:t>Limitations of set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 Opinion </a:t>
            </a:r>
            <a:r>
              <a:rPr lang="en"/>
              <a:t>pieces</a:t>
            </a:r>
            <a:r>
              <a:rPr lang="en"/>
              <a:t> in “real” category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 Satire </a:t>
            </a:r>
            <a:r>
              <a:rPr lang="en"/>
              <a:t>pieces</a:t>
            </a:r>
            <a:r>
              <a:rPr lang="en"/>
              <a:t> in “fake” category</a:t>
            </a:r>
          </a:p>
          <a:p>
            <a:pPr indent="-228600" lvl="1" marL="914400" rtl="0">
              <a:spcBef>
                <a:spcPts val="0"/>
              </a:spcBef>
            </a:pPr>
            <a:r>
              <a:t/>
            </a:r>
            <a:endParaRPr/>
          </a:p>
          <a:p>
            <a:pPr indent="-228600" lvl="1" marL="914400" rtl="0">
              <a:spcBef>
                <a:spcPts val="0"/>
              </a:spcBef>
            </a:pPr>
            <a:r>
              <a:t/>
            </a:r>
            <a:endParaRPr/>
          </a:p>
          <a:p>
            <a:pPr indent="0"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apture.PNG" id="112" name="Shape 112"/>
          <p:cNvPicPr preferRelativeResize="0"/>
          <p:nvPr/>
        </p:nvPicPr>
        <p:blipFill rotWithShape="1">
          <a:blip r:embed="rId3">
            <a:alphaModFix/>
          </a:blip>
          <a:srcRect b="15225" l="0" r="0" t="0"/>
          <a:stretch/>
        </p:blipFill>
        <p:spPr>
          <a:xfrm>
            <a:off x="4915949" y="976799"/>
            <a:ext cx="3831225" cy="3920000"/>
          </a:xfrm>
          <a:prstGeom prst="rect">
            <a:avLst/>
          </a:prstGeom>
          <a:noFill/>
          <a:ln cap="flat" cmpd="sng" w="28575">
            <a:solidFill>
              <a:srgbClr val="F20253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221225" y="-22600"/>
            <a:ext cx="86499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400"/>
              <a:t>Data set 2: Random </a:t>
            </a:r>
            <a:r>
              <a:rPr lang="en" sz="3400"/>
              <a:t>Political</a:t>
            </a:r>
            <a:r>
              <a:rPr lang="en" sz="3400"/>
              <a:t> News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90275" y="909950"/>
            <a:ext cx="8145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rtl="0">
              <a:spcBef>
                <a:spcPts val="0"/>
              </a:spcBef>
              <a:buNone/>
            </a:pPr>
            <a:r>
              <a:rPr b="1" lang="en"/>
              <a:t>Data set 2: Scraped political news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 Collect known fake, real, and satire news 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 </a:t>
            </a:r>
            <a:r>
              <a:rPr lang="en">
                <a:solidFill>
                  <a:srgbClr val="980000"/>
                </a:solidFill>
              </a:rPr>
              <a:t>Fake sources</a:t>
            </a:r>
            <a:r>
              <a:rPr lang="en"/>
              <a:t> come from Zimdars List, Snopes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 </a:t>
            </a:r>
            <a:r>
              <a:rPr lang="en">
                <a:solidFill>
                  <a:srgbClr val="980000"/>
                </a:solidFill>
              </a:rPr>
              <a:t>Real sources</a:t>
            </a:r>
            <a:r>
              <a:rPr lang="en"/>
              <a:t> come from Business Insider's Most Trusted list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</a:t>
            </a:r>
            <a:r>
              <a:rPr lang="en">
                <a:solidFill>
                  <a:srgbClr val="980000"/>
                </a:solidFill>
              </a:rPr>
              <a:t>Satire sources </a:t>
            </a:r>
            <a:r>
              <a:rPr lang="en"/>
              <a:t>explicitly state they are satire on the front page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-Scrape “hard” political news stories</a:t>
            </a:r>
          </a:p>
          <a:p>
            <a:pPr indent="-228600" lvl="1" marL="914400" rtl="0">
              <a:spcBef>
                <a:spcPts val="0"/>
              </a:spcBef>
            </a:pPr>
            <a:r>
              <a:t/>
            </a:r>
            <a:endParaRPr/>
          </a:p>
          <a:p>
            <a:pPr indent="0"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apture.PNG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9000" y="2761875"/>
            <a:ext cx="4832800" cy="225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Shape 124"/>
          <p:cNvGraphicFramePr/>
          <p:nvPr/>
        </p:nvGraphicFramePr>
        <p:xfrm>
          <a:off x="952500" y="169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{8AB0170B-4E72-4BCD-B4AC-B22D52F77787}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Data set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# real news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# fake news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# satire news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Filtered Buzzfeed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36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35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0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Our new data set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75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75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75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232275" y="359625"/>
            <a:ext cx="86943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300"/>
              <a:t>Are</a:t>
            </a:r>
            <a:r>
              <a:rPr lang="en" sz="3300"/>
              <a:t> there any systematic stylistic differences between fake and real news?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232275" y="1373600"/>
            <a:ext cx="8694300" cy="355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Compute natural language features on article body and title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Three Categories:</a:t>
            </a:r>
          </a:p>
          <a:p>
            <a:pPr indent="-228600" lvl="1" marL="914400" rtl="0">
              <a:spcBef>
                <a:spcPts val="0"/>
              </a:spcBef>
            </a:pPr>
            <a:r>
              <a:t/>
            </a:r>
            <a:endParaRPr/>
          </a:p>
          <a:p>
            <a:pPr indent="-228600" lvl="1" marL="914400" rtl="0">
              <a:spcBef>
                <a:spcPts val="0"/>
              </a:spcBef>
            </a:pPr>
            <a:r>
              <a:t/>
            </a:r>
            <a:endParaRPr/>
          </a:p>
          <a:p>
            <a:pPr indent="-228600" lvl="1" marL="914400" rtl="0">
              <a:spcBef>
                <a:spcPts val="0"/>
              </a:spcBef>
            </a:pPr>
            <a:r>
              <a:t/>
            </a:r>
            <a:endParaRPr/>
          </a:p>
        </p:txBody>
      </p:sp>
      <p:grpSp>
        <p:nvGrpSpPr>
          <p:cNvPr id="131" name="Shape 131"/>
          <p:cNvGrpSpPr/>
          <p:nvPr/>
        </p:nvGrpSpPr>
        <p:grpSpPr>
          <a:xfrm>
            <a:off x="408000" y="3416300"/>
            <a:ext cx="8298900" cy="680400"/>
            <a:chOff x="408000" y="3416300"/>
            <a:chExt cx="8298900" cy="680400"/>
          </a:xfrm>
        </p:grpSpPr>
        <p:grpSp>
          <p:nvGrpSpPr>
            <p:cNvPr id="132" name="Shape 132"/>
            <p:cNvGrpSpPr/>
            <p:nvPr/>
          </p:nvGrpSpPr>
          <p:grpSpPr>
            <a:xfrm>
              <a:off x="408000" y="3416300"/>
              <a:ext cx="2431500" cy="680400"/>
              <a:chOff x="560400" y="3416300"/>
              <a:chExt cx="2431500" cy="680400"/>
            </a:xfrm>
          </p:grpSpPr>
          <p:sp>
            <p:nvSpPr>
              <p:cNvPr id="133" name="Shape 133"/>
              <p:cNvSpPr/>
              <p:nvPr/>
            </p:nvSpPr>
            <p:spPr>
              <a:xfrm>
                <a:off x="560400" y="3416300"/>
                <a:ext cx="2431500" cy="680400"/>
              </a:xfrm>
              <a:prstGeom prst="roundRect">
                <a:avLst>
                  <a:gd fmla="val 16667" name="adj"/>
                </a:avLst>
              </a:prstGeom>
              <a:solidFill>
                <a:srgbClr val="EFEFEF"/>
              </a:solidFill>
              <a:ln cap="flat" cmpd="sng" w="38100">
                <a:solidFill>
                  <a:srgbClr val="FF9715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Shape 134"/>
              <p:cNvSpPr txBox="1"/>
              <p:nvPr/>
            </p:nvSpPr>
            <p:spPr>
              <a:xfrm>
                <a:off x="560400" y="3453950"/>
                <a:ext cx="2431500" cy="3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algn="ctr">
                  <a:spcBef>
                    <a:spcPts val="0"/>
                  </a:spcBef>
                  <a:buNone/>
                </a:pPr>
                <a:r>
                  <a:rPr lang="en" sz="2400">
                    <a:latin typeface="Lato Black"/>
                    <a:ea typeface="Lato Black"/>
                    <a:cs typeface="Lato Black"/>
                    <a:sym typeface="Lato Black"/>
                  </a:rPr>
                  <a:t>Style</a:t>
                </a:r>
              </a:p>
            </p:txBody>
          </p:sp>
        </p:grpSp>
        <p:grpSp>
          <p:nvGrpSpPr>
            <p:cNvPr id="135" name="Shape 135"/>
            <p:cNvGrpSpPr/>
            <p:nvPr/>
          </p:nvGrpSpPr>
          <p:grpSpPr>
            <a:xfrm>
              <a:off x="3379800" y="3416300"/>
              <a:ext cx="2431500" cy="680400"/>
              <a:chOff x="3532200" y="3416300"/>
              <a:chExt cx="2431500" cy="680400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3532200" y="3416300"/>
                <a:ext cx="2431500" cy="680400"/>
              </a:xfrm>
              <a:prstGeom prst="roundRect">
                <a:avLst>
                  <a:gd fmla="val 16667" name="adj"/>
                </a:avLst>
              </a:prstGeom>
              <a:solidFill>
                <a:srgbClr val="EFEFEF"/>
              </a:solidFill>
              <a:ln cap="flat" cmpd="sng" w="38100">
                <a:solidFill>
                  <a:srgbClr val="FF9715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Shape 137"/>
              <p:cNvSpPr txBox="1"/>
              <p:nvPr/>
            </p:nvSpPr>
            <p:spPr>
              <a:xfrm>
                <a:off x="3532200" y="3453950"/>
                <a:ext cx="2431500" cy="3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lang="en" sz="2400">
                    <a:latin typeface="Lato Black"/>
                    <a:ea typeface="Lato Black"/>
                    <a:cs typeface="Lato Black"/>
                    <a:sym typeface="Lato Black"/>
                  </a:rPr>
                  <a:t>Complexity</a:t>
                </a:r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>
              <a:off x="6275400" y="3416300"/>
              <a:ext cx="2431500" cy="680400"/>
              <a:chOff x="6427800" y="3416300"/>
              <a:chExt cx="2431500" cy="680400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6427800" y="3416300"/>
                <a:ext cx="2431500" cy="680400"/>
              </a:xfrm>
              <a:prstGeom prst="roundRect">
                <a:avLst>
                  <a:gd fmla="val 16667" name="adj"/>
                </a:avLst>
              </a:prstGeom>
              <a:solidFill>
                <a:srgbClr val="EFEFEF"/>
              </a:solidFill>
              <a:ln cap="flat" cmpd="sng" w="38100">
                <a:solidFill>
                  <a:srgbClr val="FF9715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91425" lIns="91425" rIns="91425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Shape 140"/>
              <p:cNvSpPr txBox="1"/>
              <p:nvPr/>
            </p:nvSpPr>
            <p:spPr>
              <a:xfrm>
                <a:off x="6427800" y="3453950"/>
                <a:ext cx="2431500" cy="3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rIns="91425" tIns="91425">
                <a:noAutofit/>
              </a:bodyPr>
              <a:lstStyle/>
              <a:p>
                <a:pPr lvl="0" rtl="0" algn="ctr">
                  <a:spcBef>
                    <a:spcPts val="0"/>
                  </a:spcBef>
                  <a:buNone/>
                </a:pPr>
                <a:r>
                  <a:rPr lang="en" sz="2400">
                    <a:latin typeface="Lato Black"/>
                    <a:ea typeface="Lato Black"/>
                    <a:cs typeface="Lato Black"/>
                    <a:sym typeface="Lato Black"/>
                  </a:rPr>
                  <a:t>Psychological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Shape 145"/>
          <p:cNvGraphicFramePr/>
          <p:nvPr/>
        </p:nvGraphicFramePr>
        <p:xfrm>
          <a:off x="113325" y="69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{8AB0170B-4E72-4BCD-B4AC-B22D52F77787}</a:tableStyleId>
              </a:tblPr>
              <a:tblGrid>
                <a:gridCol w="2986700"/>
                <a:gridCol w="3189225"/>
                <a:gridCol w="27842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Style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Complexity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Psychology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Part-Of-Speech (POS) counts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Readability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 (Gunning Fog, SMOG, FKE)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Sentistrength 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emotions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# informal words (swear, netspeak)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Syntax tree depth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# risk/reward words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# quotes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Fluency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# analytic words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% stopwords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Type-Token Ratio (Lexical Diversity)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# insightful words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# verb phrases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Average word length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# tentative/certain words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# punctuation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# affiliation words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# negations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# power/clout words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# quantifying/comparison words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# emotional tone/affective words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